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41" r:id="rId2"/>
    <p:sldId id="407" r:id="rId3"/>
    <p:sldId id="409" r:id="rId4"/>
  </p:sldIdLst>
  <p:sldSz cx="9144000" cy="6858000" type="letter"/>
  <p:notesSz cx="7010400" cy="92964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2" userDrawn="1">
          <p15:clr>
            <a:srgbClr val="A4A3A4"/>
          </p15:clr>
        </p15:guide>
        <p15:guide id="3" orient="horz" pos="410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dy King" initials="M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AE"/>
    <a:srgbClr val="003C75"/>
    <a:srgbClr val="95B3D7"/>
    <a:srgbClr val="3D5492"/>
    <a:srgbClr val="3D5592"/>
    <a:srgbClr val="094D97"/>
    <a:srgbClr val="005FAF"/>
    <a:srgbClr val="95B3D8"/>
    <a:srgbClr val="000000"/>
    <a:srgbClr val="006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07" autoAdjust="0"/>
    <p:restoredTop sz="92584" autoAdjust="0"/>
  </p:normalViewPr>
  <p:slideViewPr>
    <p:cSldViewPr snapToGrid="0" snapToObjects="1">
      <p:cViewPr varScale="1">
        <p:scale>
          <a:sx n="174" d="100"/>
          <a:sy n="174" d="100"/>
        </p:scale>
        <p:origin x="2032" y="168"/>
      </p:cViewPr>
      <p:guideLst>
        <p:guide pos="312"/>
        <p:guide orient="horz" pos="41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r">
              <a:defRPr sz="1200"/>
            </a:lvl1pPr>
          </a:lstStyle>
          <a:p>
            <a:fld id="{CCAAF4FB-5604-624A-945E-E997E7639AB6}" type="datetimeFigureOut">
              <a:rPr lang="en-US" smtClean="0"/>
              <a:pPr/>
              <a:t>6/13/22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r">
              <a:defRPr sz="1200"/>
            </a:lvl1pPr>
          </a:lstStyle>
          <a:p>
            <a:fld id="{11F1AB0E-A89D-1E41-B89C-6072D8620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r">
              <a:defRPr sz="1200"/>
            </a:lvl1pPr>
          </a:lstStyle>
          <a:p>
            <a:fld id="{71A8D627-D8B6-E24D-B0B4-168029E94380}" type="datetimeFigureOut">
              <a:rPr lang="en-US" smtClean="0"/>
              <a:pPr/>
              <a:t>6/13/22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3" tIns="46586" rIns="93173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3" tIns="46586" rIns="93173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r">
              <a:defRPr sz="1200"/>
            </a:lvl1pPr>
          </a:lstStyle>
          <a:p>
            <a:fld id="{FE59E303-DBE3-664A-9BC2-AEEA21289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48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5325"/>
            <a:ext cx="4635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9E303-DBE3-664A-9BC2-AEEA21289B5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8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0625" y="700088"/>
            <a:ext cx="4657725" cy="3494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2DF9E-F2D9-4A59-9C31-580D5F2C01A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02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2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5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8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4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7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5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5D13-0079-2F43-BBBA-90BEF1B6D83A}" type="datetime1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1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75E6-BD5E-EA4A-9CCD-66686C4D0150}" type="datetime1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5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1B27-8153-F248-BD3B-3787364318E0}" type="datetime1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9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0224-B4B0-F140-B6E5-2053C2E82429}" type="datetime1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3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168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1pPr>
            <a:lvl2pPr marL="192877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2pPr>
            <a:lvl3pPr marL="385753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3pPr>
            <a:lvl4pPr marL="578630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4pPr>
            <a:lvl5pPr marL="771506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5pPr>
            <a:lvl6pPr marL="964382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6pPr>
            <a:lvl7pPr marL="1157258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7pPr>
            <a:lvl8pPr marL="1350135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8pPr>
            <a:lvl9pPr marL="1543012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E20E-90BF-E141-9134-7795A3FB3583}" type="datetime1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0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59D3-F6FD-9245-B1A0-88BE61C29999}" type="datetime1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0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77" indent="0">
              <a:buNone/>
              <a:defRPr sz="844" b="1"/>
            </a:lvl2pPr>
            <a:lvl3pPr marL="385753" indent="0">
              <a:buNone/>
              <a:defRPr sz="760" b="1"/>
            </a:lvl3pPr>
            <a:lvl4pPr marL="578630" indent="0">
              <a:buNone/>
              <a:defRPr sz="675" b="1"/>
            </a:lvl4pPr>
            <a:lvl5pPr marL="771506" indent="0">
              <a:buNone/>
              <a:defRPr sz="675" b="1"/>
            </a:lvl5pPr>
            <a:lvl6pPr marL="964382" indent="0">
              <a:buNone/>
              <a:defRPr sz="675" b="1"/>
            </a:lvl6pPr>
            <a:lvl7pPr marL="1157258" indent="0">
              <a:buNone/>
              <a:defRPr sz="675" b="1"/>
            </a:lvl7pPr>
            <a:lvl8pPr marL="1350135" indent="0">
              <a:buNone/>
              <a:defRPr sz="675" b="1"/>
            </a:lvl8pPr>
            <a:lvl9pPr marL="1543012" indent="0">
              <a:buNone/>
              <a:defRPr sz="6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77" indent="0">
              <a:buNone/>
              <a:defRPr sz="844" b="1"/>
            </a:lvl2pPr>
            <a:lvl3pPr marL="385753" indent="0">
              <a:buNone/>
              <a:defRPr sz="760" b="1"/>
            </a:lvl3pPr>
            <a:lvl4pPr marL="578630" indent="0">
              <a:buNone/>
              <a:defRPr sz="675" b="1"/>
            </a:lvl4pPr>
            <a:lvl5pPr marL="771506" indent="0">
              <a:buNone/>
              <a:defRPr sz="675" b="1"/>
            </a:lvl5pPr>
            <a:lvl6pPr marL="964382" indent="0">
              <a:buNone/>
              <a:defRPr sz="675" b="1"/>
            </a:lvl6pPr>
            <a:lvl7pPr marL="1157258" indent="0">
              <a:buNone/>
              <a:defRPr sz="675" b="1"/>
            </a:lvl7pPr>
            <a:lvl8pPr marL="1350135" indent="0">
              <a:buNone/>
              <a:defRPr sz="675" b="1"/>
            </a:lvl8pPr>
            <a:lvl9pPr marL="1543012" indent="0">
              <a:buNone/>
              <a:defRPr sz="6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8D75-F224-B84D-93A3-EFBA176174E1}" type="datetime1">
              <a:rPr lang="en-US" smtClean="0"/>
              <a:t>6/13/22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0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BF02-6D51-CF4A-809A-4D8F59CC962E}" type="datetime1">
              <a:rPr lang="en-US" smtClean="0"/>
              <a:t>6/13/22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4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2EF7-C15E-7340-AA5F-2D1B17B8300E}" type="datetime1">
              <a:rPr lang="en-US" smtClean="0"/>
              <a:t>6/13/22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1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1" cy="5853113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591"/>
            </a:lvl1pPr>
            <a:lvl2pPr marL="192877" indent="0">
              <a:buNone/>
              <a:defRPr sz="506"/>
            </a:lvl2pPr>
            <a:lvl3pPr marL="385753" indent="0">
              <a:buNone/>
              <a:defRPr sz="422"/>
            </a:lvl3pPr>
            <a:lvl4pPr marL="578630" indent="0">
              <a:buNone/>
              <a:defRPr sz="380"/>
            </a:lvl4pPr>
            <a:lvl5pPr marL="771506" indent="0">
              <a:buNone/>
              <a:defRPr sz="380"/>
            </a:lvl5pPr>
            <a:lvl6pPr marL="964382" indent="0">
              <a:buNone/>
              <a:defRPr sz="380"/>
            </a:lvl6pPr>
            <a:lvl7pPr marL="1157258" indent="0">
              <a:buNone/>
              <a:defRPr sz="380"/>
            </a:lvl7pPr>
            <a:lvl8pPr marL="1350135" indent="0">
              <a:buNone/>
              <a:defRPr sz="380"/>
            </a:lvl8pPr>
            <a:lvl9pPr marL="1543012" indent="0">
              <a:buNone/>
              <a:defRPr sz="3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4641-2235-8A43-B76C-D0BD2D42F194}" type="datetime1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8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350"/>
            </a:lvl1pPr>
            <a:lvl2pPr marL="192877" indent="0">
              <a:buNone/>
              <a:defRPr sz="1181"/>
            </a:lvl2pPr>
            <a:lvl3pPr marL="385753" indent="0">
              <a:buNone/>
              <a:defRPr sz="1013"/>
            </a:lvl3pPr>
            <a:lvl4pPr marL="578630" indent="0">
              <a:buNone/>
              <a:defRPr sz="844"/>
            </a:lvl4pPr>
            <a:lvl5pPr marL="771506" indent="0">
              <a:buNone/>
              <a:defRPr sz="844"/>
            </a:lvl5pPr>
            <a:lvl6pPr marL="964382" indent="0">
              <a:buNone/>
              <a:defRPr sz="844"/>
            </a:lvl6pPr>
            <a:lvl7pPr marL="1157258" indent="0">
              <a:buNone/>
              <a:defRPr sz="844"/>
            </a:lvl7pPr>
            <a:lvl8pPr marL="1350135" indent="0">
              <a:buNone/>
              <a:defRPr sz="844"/>
            </a:lvl8pPr>
            <a:lvl9pPr marL="1543012" indent="0">
              <a:buNone/>
              <a:defRPr sz="84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591"/>
            </a:lvl1pPr>
            <a:lvl2pPr marL="192877" indent="0">
              <a:buNone/>
              <a:defRPr sz="506"/>
            </a:lvl2pPr>
            <a:lvl3pPr marL="385753" indent="0">
              <a:buNone/>
              <a:defRPr sz="422"/>
            </a:lvl3pPr>
            <a:lvl4pPr marL="578630" indent="0">
              <a:buNone/>
              <a:defRPr sz="380"/>
            </a:lvl4pPr>
            <a:lvl5pPr marL="771506" indent="0">
              <a:buNone/>
              <a:defRPr sz="380"/>
            </a:lvl5pPr>
            <a:lvl6pPr marL="964382" indent="0">
              <a:buNone/>
              <a:defRPr sz="380"/>
            </a:lvl6pPr>
            <a:lvl7pPr marL="1157258" indent="0">
              <a:buNone/>
              <a:defRPr sz="380"/>
            </a:lvl7pPr>
            <a:lvl8pPr marL="1350135" indent="0">
              <a:buNone/>
              <a:defRPr sz="380"/>
            </a:lvl8pPr>
            <a:lvl9pPr marL="1543012" indent="0">
              <a:buNone/>
              <a:defRPr sz="3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2127-1B02-2F4F-B4A7-159D8E87B779}" type="datetime1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0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2FBBD-442D-5144-AA0D-A1B642FC589D}" type="datetime1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Not for External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192877" rtl="0" eaLnBrk="1" latinLnBrk="0" hangingPunct="1">
        <a:spcBef>
          <a:spcPct val="0"/>
        </a:spcBef>
        <a:buNone/>
        <a:defRPr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657" indent="-144657" algn="l" defTabSz="192877" rtl="0" eaLnBrk="1" latinLnBrk="0" hangingPunct="1">
        <a:spcBef>
          <a:spcPct val="20000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13424" indent="-120548" algn="l" defTabSz="192877" rtl="0" eaLnBrk="1" latinLnBrk="0" hangingPunct="1">
        <a:spcBef>
          <a:spcPct val="20000"/>
        </a:spcBef>
        <a:buFont typeface="Arial"/>
        <a:buChar char="–"/>
        <a:defRPr sz="1181" kern="1200">
          <a:solidFill>
            <a:schemeClr val="tx1"/>
          </a:solidFill>
          <a:latin typeface="+mn-lt"/>
          <a:ea typeface="+mn-ea"/>
          <a:cs typeface="+mn-cs"/>
        </a:defRPr>
      </a:lvl2pPr>
      <a:lvl3pPr marL="482191" indent="-96439" algn="l" defTabSz="192877" rtl="0" eaLnBrk="1" latinLnBrk="0" hangingPunct="1">
        <a:spcBef>
          <a:spcPct val="20000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675068" indent="-96439" algn="l" defTabSz="192877" rtl="0" eaLnBrk="1" latinLnBrk="0" hangingPunct="1">
        <a:spcBef>
          <a:spcPct val="20000"/>
        </a:spcBef>
        <a:buFont typeface="Arial"/>
        <a:buChar char="–"/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67944" indent="-96439" algn="l" defTabSz="192877" rtl="0" eaLnBrk="1" latinLnBrk="0" hangingPunct="1">
        <a:spcBef>
          <a:spcPct val="20000"/>
        </a:spcBef>
        <a:buFont typeface="Arial"/>
        <a:buChar char="»"/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60820" indent="-96439" algn="l" defTabSz="192877" rtl="0" eaLnBrk="1" latinLnBrk="0" hangingPunct="1">
        <a:spcBef>
          <a:spcPct val="20000"/>
        </a:spcBef>
        <a:buFont typeface="Arial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53697" indent="-96439" algn="l" defTabSz="192877" rtl="0" eaLnBrk="1" latinLnBrk="0" hangingPunct="1">
        <a:spcBef>
          <a:spcPct val="20000"/>
        </a:spcBef>
        <a:buFont typeface="Arial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446574" indent="-96439" algn="l" defTabSz="192877" rtl="0" eaLnBrk="1" latinLnBrk="0" hangingPunct="1">
        <a:spcBef>
          <a:spcPct val="20000"/>
        </a:spcBef>
        <a:buFont typeface="Arial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639450" indent="-96439" algn="l" defTabSz="192877" rtl="0" eaLnBrk="1" latinLnBrk="0" hangingPunct="1">
        <a:spcBef>
          <a:spcPct val="20000"/>
        </a:spcBef>
        <a:buFont typeface="Arial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77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53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30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06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382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58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35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12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" y="1528491"/>
            <a:ext cx="9143998" cy="110251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350"/>
              </a:spcAft>
            </a:pPr>
            <a:r>
              <a:rPr lang="en-US" sz="3600" b="1" dirty="0">
                <a:latin typeface="MS Reference Sans Serif" panose="020B0604030504040204" pitchFamily="34" charset="0"/>
              </a:rPr>
              <a:t>Evaluation Plan for:</a:t>
            </a:r>
            <a:br>
              <a:rPr lang="en-US" sz="3600" dirty="0">
                <a:latin typeface="MS Reference Sans Serif" panose="020B0604030504040204" pitchFamily="34" charset="0"/>
              </a:rPr>
            </a:br>
            <a:r>
              <a:rPr lang="en-US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MS Reference Sans Serif" panose="020B0604030504040204" pitchFamily="34" charset="0"/>
              </a:rPr>
              <a:t>[Organization Name]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-1" y="2874973"/>
            <a:ext cx="9143997" cy="105264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algn="ctr" defTabSz="342900">
              <a:defRPr/>
            </a:pPr>
            <a:r>
              <a:rPr lang="en-US" sz="2100" b="1" dirty="0">
                <a:latin typeface="MS Reference Sans Serif" panose="020B0604030504040204" pitchFamily="34" charset="0"/>
              </a:rPr>
              <a:t>[20XX] Reporting Period</a:t>
            </a:r>
          </a:p>
          <a:p>
            <a:pPr algn="ctr" defTabSz="342900">
              <a:defRPr/>
            </a:pP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MS Reference Sans Serif" panose="020B0604030504040204" pitchFamily="34" charset="0"/>
              </a:rPr>
              <a:t>Completed by: [Name]</a:t>
            </a:r>
          </a:p>
          <a:p>
            <a:pPr algn="ctr" defTabSz="342900">
              <a:defRPr/>
            </a:pP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MS Reference Sans Serif" panose="020B0604030504040204" pitchFamily="34" charset="0"/>
              </a:rPr>
              <a:t>Date Completed: [Month/Year]</a:t>
            </a:r>
          </a:p>
          <a:p>
            <a:pPr algn="ctr" defTabSz="342900">
              <a:defRPr/>
            </a:pPr>
            <a:endParaRPr lang="en-US" sz="2100" b="1" dirty="0">
              <a:latin typeface="MS Reference Sans Serif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 rot="10800000" flipV="1">
            <a:off x="-120570" y="6490645"/>
            <a:ext cx="359734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/>
              <a:t>© </a:t>
            </a:r>
            <a:r>
              <a:rPr lang="en-US" sz="900" dirty="0" err="1"/>
              <a:t>Foellinger</a:t>
            </a:r>
            <a:r>
              <a:rPr lang="en-US" sz="900" dirty="0"/>
              <a:t> Foundation, Inc. All rights reserved.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748C8-7341-2E45-BBA6-AAD400FB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CA8D36-A63E-BE21-B9C3-8D61D239512D}"/>
              </a:ext>
            </a:extLst>
          </p:cNvPr>
          <p:cNvCxnSpPr/>
          <p:nvPr/>
        </p:nvCxnSpPr>
        <p:spPr>
          <a:xfrm>
            <a:off x="1" y="4220666"/>
            <a:ext cx="9143999" cy="0"/>
          </a:xfrm>
          <a:prstGeom prst="line">
            <a:avLst/>
          </a:prstGeom>
          <a:ln w="76200">
            <a:solidFill>
              <a:srgbClr val="005FA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6855A8A-B1D3-6264-9BF8-10ABD38C3E8A}"/>
              </a:ext>
            </a:extLst>
          </p:cNvPr>
          <p:cNvSpPr/>
          <p:nvPr/>
        </p:nvSpPr>
        <p:spPr>
          <a:xfrm>
            <a:off x="1" y="4336633"/>
            <a:ext cx="9143999" cy="247255"/>
          </a:xfrm>
          <a:prstGeom prst="rect">
            <a:avLst/>
          </a:prstGeom>
          <a:solidFill>
            <a:srgbClr val="003C75"/>
          </a:solidFill>
          <a:ln>
            <a:solidFill>
              <a:srgbClr val="094D9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DD29DC10-3505-E33B-ED9D-4C5D5E864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018" y="4699854"/>
            <a:ext cx="5147050" cy="177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71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366B7ACB-A4C0-5542-8328-764060AE32E1}"/>
              </a:ext>
            </a:extLst>
          </p:cNvPr>
          <p:cNvSpPr txBox="1"/>
          <p:nvPr/>
        </p:nvSpPr>
        <p:spPr>
          <a:xfrm>
            <a:off x="1306442" y="2569827"/>
            <a:ext cx="3843385" cy="6591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14313" indent="-214313" defTabSz="685800">
              <a:spcAft>
                <a:spcPts val="450"/>
              </a:spcAft>
              <a:defRPr/>
            </a:pPr>
            <a:r>
              <a:rPr lang="en-US" sz="1050" b="1" dirty="0"/>
              <a:t>Program / Time Period Reported for Outputs</a:t>
            </a:r>
          </a:p>
          <a:p>
            <a:pPr marL="214313" indent="-214313" defTabSz="685800"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900" b="1" dirty="0"/>
              <a:t>OUTPUT</a:t>
            </a:r>
            <a:r>
              <a:rPr lang="en-US" sz="900" dirty="0"/>
              <a:t>: </a:t>
            </a:r>
          </a:p>
          <a:p>
            <a:pPr marL="214313" indent="-214313" defTabSz="685800"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900" b="1" dirty="0"/>
              <a:t>OUTPUT</a:t>
            </a:r>
            <a:r>
              <a:rPr lang="en-US" sz="900" dirty="0"/>
              <a:t>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BA52BBB-B928-1F4D-9AE4-86C75F3FFB62}"/>
              </a:ext>
            </a:extLst>
          </p:cNvPr>
          <p:cNvSpPr txBox="1"/>
          <p:nvPr/>
        </p:nvSpPr>
        <p:spPr>
          <a:xfrm>
            <a:off x="1306441" y="3355321"/>
            <a:ext cx="3843385" cy="6591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14313" indent="-214313" defTabSz="685800">
              <a:spcAft>
                <a:spcPts val="450"/>
              </a:spcAft>
              <a:defRPr/>
            </a:pPr>
            <a:r>
              <a:rPr lang="en-US" sz="1050" b="1" dirty="0"/>
              <a:t>Program / Time Period Reported for Outputs</a:t>
            </a:r>
          </a:p>
          <a:p>
            <a:pPr marL="214313" indent="-214313" defTabSz="685800"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900" b="1" dirty="0"/>
              <a:t>OUTPUT</a:t>
            </a:r>
            <a:r>
              <a:rPr lang="en-US" sz="900" dirty="0"/>
              <a:t>: </a:t>
            </a:r>
          </a:p>
          <a:p>
            <a:pPr marL="214313" indent="-214313" defTabSz="685800"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900" b="1" dirty="0"/>
              <a:t>OUTPUT</a:t>
            </a:r>
            <a:r>
              <a:rPr lang="en-US" sz="900" dirty="0"/>
              <a:t>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7CC4BDA-A724-3944-BC2A-22A35BEAADBA}"/>
              </a:ext>
            </a:extLst>
          </p:cNvPr>
          <p:cNvSpPr txBox="1"/>
          <p:nvPr/>
        </p:nvSpPr>
        <p:spPr>
          <a:xfrm>
            <a:off x="1306440" y="4190711"/>
            <a:ext cx="3843385" cy="6591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14313" indent="-214313" defTabSz="685800">
              <a:spcAft>
                <a:spcPts val="450"/>
              </a:spcAft>
              <a:defRPr/>
            </a:pPr>
            <a:r>
              <a:rPr lang="en-US" sz="1050" b="1" dirty="0"/>
              <a:t>Program / Time Period Reported for Outputs</a:t>
            </a:r>
          </a:p>
          <a:p>
            <a:pPr marL="214313" indent="-214313" defTabSz="685800"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900" b="1" dirty="0"/>
              <a:t>OUTPUT</a:t>
            </a:r>
            <a:r>
              <a:rPr lang="en-US" sz="900" dirty="0"/>
              <a:t>: </a:t>
            </a:r>
          </a:p>
          <a:p>
            <a:pPr marL="214313" indent="-214313" defTabSz="685800"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900" b="1" dirty="0"/>
              <a:t>OUTPUT</a:t>
            </a:r>
            <a:r>
              <a:rPr lang="en-US" sz="900" dirty="0"/>
              <a:t>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A6D7D40-6A7B-0648-9480-E4BF50900F44}"/>
              </a:ext>
            </a:extLst>
          </p:cNvPr>
          <p:cNvSpPr txBox="1"/>
          <p:nvPr/>
        </p:nvSpPr>
        <p:spPr>
          <a:xfrm>
            <a:off x="1306439" y="5026101"/>
            <a:ext cx="3843385" cy="6591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14313" indent="-214313" defTabSz="685800">
              <a:spcAft>
                <a:spcPts val="450"/>
              </a:spcAft>
              <a:defRPr/>
            </a:pPr>
            <a:r>
              <a:rPr lang="en-US" sz="1050" b="1" dirty="0"/>
              <a:t>Program / Time Period Reported for Outputs</a:t>
            </a:r>
          </a:p>
          <a:p>
            <a:pPr marL="214313" indent="-214313" defTabSz="685800"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900" b="1" dirty="0"/>
              <a:t>OUTPUT</a:t>
            </a:r>
            <a:r>
              <a:rPr lang="en-US" sz="900" dirty="0"/>
              <a:t>: </a:t>
            </a:r>
          </a:p>
          <a:p>
            <a:pPr marL="214313" indent="-214313" defTabSz="685800"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900" b="1" dirty="0"/>
              <a:t>OUTPUT</a:t>
            </a:r>
            <a:r>
              <a:rPr lang="en-US" sz="900" dirty="0"/>
              <a:t>: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520869E6-C927-6246-B335-D7FD11CAC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39"/>
            <a:ext cx="9143999" cy="114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b="1" dirty="0">
                <a:solidFill>
                  <a:srgbClr val="003C75"/>
                </a:solidFill>
                <a:latin typeface="MS Reference Sans Serif" panose="020B0604030504040204" pitchFamily="34" charset="0"/>
              </a:rPr>
              <a:t>Comprehensive Programming and Outputs in Allen County</a:t>
            </a:r>
            <a:br>
              <a:rPr lang="en-US" sz="2800" b="1" dirty="0">
                <a:solidFill>
                  <a:srgbClr val="003C75"/>
                </a:solidFill>
                <a:latin typeface="MS Reference Sans Serif" panose="020B0604030504040204" pitchFamily="34" charset="0"/>
              </a:rPr>
            </a:br>
            <a:r>
              <a:rPr lang="en-US" sz="2000" b="1" dirty="0">
                <a:solidFill>
                  <a:srgbClr val="005FAE"/>
                </a:solidFill>
                <a:latin typeface="MS Reference Sans Serif" panose="020B0604030504040204" pitchFamily="34" charset="0"/>
              </a:rPr>
              <a:t>For the Most Recent Complete Year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6A48AE-8015-214F-A753-FE51695F6C58}"/>
              </a:ext>
            </a:extLst>
          </p:cNvPr>
          <p:cNvSpPr txBox="1"/>
          <p:nvPr/>
        </p:nvSpPr>
        <p:spPr>
          <a:xfrm>
            <a:off x="2218063" y="961767"/>
            <a:ext cx="4597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5FAE"/>
                </a:solidFill>
                <a:latin typeface="MS Reference Sans Serif" panose="020B0604030504040204" pitchFamily="34" charset="0"/>
              </a:rPr>
              <a:t>[Organization Name]</a:t>
            </a:r>
          </a:p>
          <a:p>
            <a:pPr algn="ctr"/>
            <a:r>
              <a:rPr lang="en-US" dirty="0">
                <a:solidFill>
                  <a:srgbClr val="005FAE"/>
                </a:solidFill>
                <a:latin typeface="MS Reference Sans Serif" panose="020B0604030504040204" pitchFamily="34" charset="0"/>
              </a:rPr>
              <a:t>[Organization Mission Statement]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AA04FFB-06F8-9C4C-ADBD-1D8D442D50B7}"/>
              </a:ext>
            </a:extLst>
          </p:cNvPr>
          <p:cNvGrpSpPr/>
          <p:nvPr/>
        </p:nvGrpSpPr>
        <p:grpSpPr>
          <a:xfrm>
            <a:off x="95543" y="1620207"/>
            <a:ext cx="8952914" cy="821681"/>
            <a:chOff x="86497" y="512390"/>
            <a:chExt cx="8952914" cy="821681"/>
          </a:xfrm>
        </p:grpSpPr>
        <p:sp>
          <p:nvSpPr>
            <p:cNvPr id="21" name="Left-Right Arrow 20">
              <a:extLst>
                <a:ext uri="{FF2B5EF4-FFF2-40B4-BE49-F238E27FC236}">
                  <a16:creationId xmlns:a16="http://schemas.microsoft.com/office/drawing/2014/main" id="{B9E8F8BB-9425-B244-AE2F-2854042D051E}"/>
                </a:ext>
              </a:extLst>
            </p:cNvPr>
            <p:cNvSpPr/>
            <p:nvPr/>
          </p:nvSpPr>
          <p:spPr>
            <a:xfrm>
              <a:off x="86497" y="512390"/>
              <a:ext cx="8919449" cy="821681"/>
            </a:xfrm>
            <a:prstGeom prst="leftRightArrow">
              <a:avLst>
                <a:gd name="adj1" fmla="val 50000"/>
                <a:gd name="adj2" fmla="val 66043"/>
              </a:avLst>
            </a:prstGeom>
            <a:solidFill>
              <a:srgbClr val="ABC4D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1E2D2DB-4841-D349-8F39-002AB5FCECA7}"/>
                </a:ext>
              </a:extLst>
            </p:cNvPr>
            <p:cNvSpPr txBox="1"/>
            <p:nvPr/>
          </p:nvSpPr>
          <p:spPr>
            <a:xfrm>
              <a:off x="5141813" y="836947"/>
              <a:ext cx="1280160" cy="184666"/>
            </a:xfrm>
            <a:prstGeom prst="rect">
              <a:avLst/>
            </a:prstGeom>
            <a:solidFill>
              <a:srgbClr val="003C75"/>
            </a:solidFill>
            <a:scene3d>
              <a:camera prst="orthographicFront"/>
              <a:lightRig rig="threePt" dir="t"/>
            </a:scene3d>
            <a:sp3d prstMaterial="metal"/>
          </p:spPr>
          <p:txBody>
            <a:bodyPr wrap="square" tIns="0" bIns="0" rtlCol="0" anchor="ctr" anchorCtr="0">
              <a:spAutoFit/>
            </a:bodyPr>
            <a:lstStyle>
              <a:defPPr>
                <a:defRPr lang="en-US"/>
              </a:defPPr>
              <a:lvl1pPr algn="ctr">
                <a:defRPr sz="1200" b="1">
                  <a:solidFill>
                    <a:schemeClr val="bg1"/>
                  </a:solidFill>
                </a:defRPr>
              </a:lvl1pPr>
            </a:lstStyle>
            <a:p>
              <a:r>
                <a:rPr lang="en-US" dirty="0"/>
                <a:t>Stable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FE850D6-3DB1-6F45-A45E-32C981869899}"/>
                </a:ext>
              </a:extLst>
            </p:cNvPr>
            <p:cNvSpPr txBox="1"/>
            <p:nvPr/>
          </p:nvSpPr>
          <p:spPr>
            <a:xfrm>
              <a:off x="3657600" y="836947"/>
              <a:ext cx="1280160" cy="184666"/>
            </a:xfrm>
            <a:prstGeom prst="rect">
              <a:avLst/>
            </a:prstGeom>
            <a:solidFill>
              <a:srgbClr val="003C75"/>
            </a:solidFill>
            <a:scene3d>
              <a:camera prst="orthographicFront"/>
              <a:lightRig rig="threePt" dir="t"/>
            </a:scene3d>
            <a:sp3d prstMaterial="metal"/>
          </p:spPr>
          <p:txBody>
            <a:bodyPr wrap="square" tIns="0" bIns="0" rtlCol="0" anchor="ctr" anchorCtr="0">
              <a:spAutoFit/>
            </a:bodyPr>
            <a:lstStyle>
              <a:defPPr>
                <a:defRPr lang="en-US"/>
              </a:defPPr>
              <a:lvl1pPr algn="ctr">
                <a:defRPr sz="1200" b="1">
                  <a:solidFill>
                    <a:schemeClr val="bg1"/>
                  </a:solidFill>
                </a:defRPr>
              </a:lvl1pPr>
            </a:lstStyle>
            <a:p>
              <a:r>
                <a:rPr lang="en-US" dirty="0"/>
                <a:t>Safe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62E60DF-FEB0-8F4C-B19B-C750A878D68A}"/>
                </a:ext>
              </a:extLst>
            </p:cNvPr>
            <p:cNvSpPr txBox="1"/>
            <p:nvPr/>
          </p:nvSpPr>
          <p:spPr>
            <a:xfrm>
              <a:off x="6806075" y="836947"/>
              <a:ext cx="1280160" cy="184666"/>
            </a:xfrm>
            <a:prstGeom prst="rect">
              <a:avLst/>
            </a:prstGeom>
            <a:solidFill>
              <a:srgbClr val="003C75"/>
            </a:solidFill>
            <a:scene3d>
              <a:camera prst="orthographicFront"/>
              <a:lightRig rig="threePt" dir="t"/>
            </a:scene3d>
            <a:sp3d prstMaterial="metal"/>
          </p:spPr>
          <p:txBody>
            <a:bodyPr wrap="square" tIns="0" bIns="0" rtlCol="0" anchor="ctr" anchorCtr="0">
              <a:spAutoFit/>
            </a:bodyPr>
            <a:lstStyle>
              <a:defPPr>
                <a:defRPr lang="en-US"/>
              </a:defPPr>
              <a:lvl1pPr algn="ctr">
                <a:defRPr sz="1200" b="1">
                  <a:solidFill>
                    <a:schemeClr val="bg1"/>
                  </a:solidFill>
                </a:defRPr>
              </a:lvl1pPr>
            </a:lstStyle>
            <a:p>
              <a:r>
                <a:rPr lang="en-US" dirty="0"/>
                <a:t>Thriving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6BBA59C-4A36-BB45-9052-7BF061D66407}"/>
                </a:ext>
              </a:extLst>
            </p:cNvPr>
            <p:cNvSpPr txBox="1"/>
            <p:nvPr/>
          </p:nvSpPr>
          <p:spPr>
            <a:xfrm>
              <a:off x="2331720" y="840634"/>
              <a:ext cx="1280160" cy="184666"/>
            </a:xfrm>
            <a:prstGeom prst="rect">
              <a:avLst/>
            </a:prstGeom>
            <a:solidFill>
              <a:srgbClr val="003C75"/>
            </a:solidFill>
            <a:scene3d>
              <a:camera prst="orthographicFront"/>
              <a:lightRig rig="threePt" dir="t"/>
            </a:scene3d>
            <a:sp3d prstMaterial="metal"/>
          </p:spPr>
          <p:txBody>
            <a:bodyPr wrap="square" tIns="0" bIns="0" rtlCol="0" anchor="ctr" anchorCtr="0">
              <a:spAutoFit/>
            </a:bodyPr>
            <a:lstStyle>
              <a:defPPr>
                <a:defRPr lang="en-US"/>
              </a:defPPr>
              <a:lvl1pPr algn="ctr">
                <a:defRPr sz="1200" b="1">
                  <a:solidFill>
                    <a:schemeClr val="bg1"/>
                  </a:solidFill>
                </a:defRPr>
              </a:lvl1pPr>
            </a:lstStyle>
            <a:p>
              <a:r>
                <a:rPr lang="en-US" dirty="0"/>
                <a:t>At-Risk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6172C0-949B-DC41-A322-027BB79C3B33}"/>
                </a:ext>
              </a:extLst>
            </p:cNvPr>
            <p:cNvSpPr txBox="1"/>
            <p:nvPr/>
          </p:nvSpPr>
          <p:spPr>
            <a:xfrm>
              <a:off x="1002030" y="838407"/>
              <a:ext cx="1283501" cy="184666"/>
            </a:xfrm>
            <a:prstGeom prst="rect">
              <a:avLst/>
            </a:prstGeom>
            <a:solidFill>
              <a:srgbClr val="003C75"/>
            </a:solidFill>
            <a:scene3d>
              <a:camera prst="orthographicFront"/>
              <a:lightRig rig="threePt" dir="t"/>
            </a:scene3d>
            <a:sp3d prstMaterial="metal"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In-Crisis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6CD77B0-457A-5045-ACF0-31D80A33830A}"/>
                </a:ext>
              </a:extLst>
            </p:cNvPr>
            <p:cNvSpPr txBox="1"/>
            <p:nvPr/>
          </p:nvSpPr>
          <p:spPr>
            <a:xfrm>
              <a:off x="141761" y="791635"/>
              <a:ext cx="93767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30" b="1" dirty="0"/>
                <a:t>Dependence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E8F3303-A0E3-EC42-AAE2-E648E03401BB}"/>
                </a:ext>
              </a:extLst>
            </p:cNvPr>
            <p:cNvSpPr txBox="1"/>
            <p:nvPr/>
          </p:nvSpPr>
          <p:spPr>
            <a:xfrm>
              <a:off x="8001374" y="791635"/>
              <a:ext cx="103803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30" b="1" dirty="0"/>
                <a:t>Independence</a:t>
              </a:r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9981C0B0-8AA8-C544-925A-51E0ABC3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416126"/>
            <a:ext cx="8270740" cy="365125"/>
          </a:xfrm>
        </p:spPr>
        <p:txBody>
          <a:bodyPr/>
          <a:lstStyle/>
          <a:p>
            <a:pPr algn="l">
              <a:tabLst>
                <a:tab pos="8059738" algn="r"/>
              </a:tabLst>
            </a:pPr>
            <a:r>
              <a:rPr lang="en-US" dirty="0">
                <a:solidFill>
                  <a:schemeClr val="tx1"/>
                </a:solidFill>
              </a:rPr>
              <a:t>© Foellinger Foundation, Inc. All rights reserved.  	</a:t>
            </a:r>
            <a:fld id="{6E15BF74-C8A3-4693-A539-A8E0EF97787E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564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251060"/>
              </p:ext>
            </p:extLst>
          </p:nvPr>
        </p:nvGraphicFramePr>
        <p:xfrm>
          <a:off x="365760" y="1112163"/>
          <a:ext cx="8478981" cy="464446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1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3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99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39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3580">
                <a:tc gridSpan="7">
                  <a:txBody>
                    <a:bodyPr/>
                    <a:lstStyle/>
                    <a:p>
                      <a:pPr algn="l"/>
                      <a:r>
                        <a:rPr lang="en-US" sz="1400" b="1" i="0" dirty="0">
                          <a:solidFill>
                            <a:schemeClr val="tx1"/>
                          </a:solidFill>
                        </a:rPr>
                        <a:t>Organization Name:</a:t>
                      </a:r>
                      <a:endParaRPr lang="en-US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580">
                <a:tc gridSpan="7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>
                          <a:solidFill>
                            <a:schemeClr val="tx1"/>
                          </a:solidFill>
                        </a:rPr>
                        <a:t>Program Name:</a:t>
                      </a:r>
                      <a:endParaRPr lang="en-US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520189"/>
                  </a:ext>
                </a:extLst>
              </a:tr>
              <a:tr h="383580">
                <a:tc gridSpan="7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>
                          <a:solidFill>
                            <a:schemeClr val="tx1"/>
                          </a:solidFill>
                        </a:rPr>
                        <a:t>Upcoming Reporting Period / Fiscal Year:</a:t>
                      </a:r>
                      <a:endParaRPr lang="en-US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50574"/>
                  </a:ext>
                </a:extLst>
              </a:tr>
              <a:tr h="234268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Long-Term Outcome</a:t>
                      </a:r>
                      <a:endParaRPr lang="en-US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solidFill>
                            <a:schemeClr val="bg1"/>
                          </a:solidFill>
                        </a:rPr>
                        <a:t>Short-Term Outcome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Indicator</a:t>
                      </a:r>
                      <a:endParaRPr lang="en-US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Annual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Target</a:t>
                      </a:r>
                      <a:endParaRPr lang="en-US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Data Collection</a:t>
                      </a:r>
                      <a:endParaRPr lang="en-US" sz="12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i="0" dirty="0"/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Method/Tool</a:t>
                      </a:r>
                      <a:endParaRPr lang="en-US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solidFill>
                            <a:schemeClr val="bg1"/>
                          </a:solidFill>
                        </a:rPr>
                        <a:t>Methods, Source, Background, Notes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Timeline</a:t>
                      </a:r>
                      <a:endParaRPr lang="en-US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788"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3788"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715734"/>
                  </a:ext>
                </a:extLst>
              </a:tr>
              <a:tr h="933788"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298580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3995AE99-2EAB-F04F-A74A-FB431AA66127}"/>
              </a:ext>
            </a:extLst>
          </p:cNvPr>
          <p:cNvSpPr txBox="1">
            <a:spLocks/>
          </p:cNvSpPr>
          <p:nvPr/>
        </p:nvSpPr>
        <p:spPr>
          <a:xfrm>
            <a:off x="0" y="239831"/>
            <a:ext cx="9144000" cy="7024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3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sz="2400" cap="none" dirty="0">
                <a:solidFill>
                  <a:srgbClr val="003C75"/>
                </a:solidFill>
                <a:latin typeface="MS Reference Sans Serif" panose="020B0604030504040204" pitchFamily="34" charset="0"/>
              </a:rPr>
              <a:t>Outcome Measurement Plan for Selected Programs in Allen County</a:t>
            </a:r>
            <a:br>
              <a:rPr lang="en-US" sz="2400" cap="none" dirty="0">
                <a:solidFill>
                  <a:srgbClr val="003C75"/>
                </a:solidFill>
                <a:latin typeface="MS Reference Sans Serif" panose="020B0604030504040204" pitchFamily="34" charset="0"/>
              </a:rPr>
            </a:br>
            <a:r>
              <a:rPr lang="en-US" sz="2000" cap="none" dirty="0">
                <a:solidFill>
                  <a:srgbClr val="005FAE"/>
                </a:solidFill>
                <a:latin typeface="MS Reference Sans Serif" panose="020B0604030504040204" pitchFamily="34" charset="0"/>
              </a:rPr>
              <a:t>For </a:t>
            </a:r>
            <a:r>
              <a:rPr lang="en-US" sz="2000" cap="none">
                <a:solidFill>
                  <a:srgbClr val="005FAE"/>
                </a:solidFill>
                <a:latin typeface="MS Reference Sans Serif" panose="020B0604030504040204" pitchFamily="34" charset="0"/>
              </a:rPr>
              <a:t>the Upcoming </a:t>
            </a:r>
            <a:r>
              <a:rPr lang="en-US" sz="2000" cap="none" dirty="0">
                <a:solidFill>
                  <a:srgbClr val="005FAE"/>
                </a:solidFill>
                <a:latin typeface="MS Reference Sans Serif" panose="020B0604030504040204" pitchFamily="34" charset="0"/>
              </a:rPr>
              <a:t>Reporting Period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981C0B0-8AA8-C544-925A-51E0ABC3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630" y="6397152"/>
            <a:ext cx="8270740" cy="365125"/>
          </a:xfrm>
        </p:spPr>
        <p:txBody>
          <a:bodyPr/>
          <a:lstStyle/>
          <a:p>
            <a:pPr algn="l">
              <a:tabLst>
                <a:tab pos="8059738" algn="r"/>
              </a:tabLst>
            </a:pPr>
            <a:r>
              <a:rPr lang="en-US" dirty="0">
                <a:solidFill>
                  <a:schemeClr val="tx1"/>
                </a:solidFill>
              </a:rPr>
              <a:t>© Foellinger Foundation, Inc. All rights reserved.  	</a:t>
            </a:r>
            <a:fld id="{ADCF5BDD-510D-48D0-84B3-4B09E6DA2BB7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141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Organizational Effectiveness: A Closer Look at Evidence&amp;quot;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 - &amp;quot;Opening Activity&amp;quot;&quot;/&gt;&lt;property id=&quot;20307&quot; value=&quot;286&quot;/&gt;&lt;/object&gt;&lt;object type=&quot;3&quot; unique_id=&quot;10034&quot;&gt;&lt;property id=&quot;20148&quot; value=&quot;5&quot;/&gt;&lt;property id=&quot;20300&quot; value=&quot;Slide 12 - &amp;quot;Organizational Effectiveness Capacity-Building Planning&amp;quot;&quot;/&gt;&lt;property id=&quot;20307&quot; value=&quot;287&quot;/&gt;&lt;/object&gt;&lt;object type=&quot;3&quot; unique_id=&quot;10035&quot;&gt;&lt;property id=&quot;20148&quot; value=&quot;5&quot;/&gt;&lt;property id=&quot;20300&quot; value=&quot;Slide 13&quot;/&gt;&lt;property id=&quot;20307&quot; value=&quot;288&quot;/&gt;&lt;/object&gt;&lt;object type=&quot;3&quot; unique_id=&quot;10036&quot;&gt;&lt;property id=&quot;20148&quot; value=&quot;5&quot;/&gt;&lt;property id=&quot;20300&quot; value=&quot;Slide 14&quot;/&gt;&lt;property id=&quot;20307&quot; value=&quot;289&quot;/&gt;&lt;/object&gt;&lt;object type=&quot;3&quot; unique_id=&quot;10037&quot;&gt;&lt;property id=&quot;20148&quot; value=&quot;5&quot;/&gt;&lt;property id=&quot;20300&quot; value=&quot;Slide 15&quot;/&gt;&lt;property id=&quot;20307&quot; value=&quot;290&quot;/&gt;&lt;/object&gt;&lt;object type=&quot;3&quot; unique_id=&quot;10038&quot;&gt;&lt;property id=&quot;20148&quot; value=&quot;5&quot;/&gt;&lt;property id=&quot;20300&quot; value=&quot;Slide 16&quot;/&gt;&lt;property id=&quot;20307&quot; value=&quot;318&quot;/&gt;&lt;/object&gt;&lt;object type=&quot;3&quot; unique_id=&quot;10050&quot;&gt;&lt;property id=&quot;20148&quot; value=&quot;5&quot;/&gt;&lt;property id=&quot;20300&quot; value=&quot;Slide 5&quot;/&gt;&lt;property id=&quot;20307&quot; value=&quot;319&quot;/&gt;&lt;/object&gt;&lt;object type=&quot;3&quot; unique_id=&quot;10058&quot;&gt;&lt;property id=&quot;20148&quot; value=&quot;5&quot;/&gt;&lt;property id=&quot;20300&quot; value=&quot;Slide 8 - &amp;quot;Framework for Capacity Building&amp;quot;&quot;/&gt;&lt;property id=&quot;20307&quot; value=&quot;322&quot;/&gt;&lt;/object&gt;&lt;object type=&quot;3&quot; unique_id=&quot;10061&quot;&gt;&lt;property id=&quot;20148&quot; value=&quot;5&quot;/&gt;&lt;property id=&quot;20300&quot; value=&quot;Slide 9&quot;/&gt;&lt;property id=&quot;20307&quot; value=&quot;323&quot;/&gt;&lt;/object&gt;&lt;object type=&quot;3&quot; unique_id=&quot;10875&quot;&gt;&lt;property id=&quot;20148&quot; value=&quot;5&quot;/&gt;&lt;property id=&quot;20300&quot; value=&quot;Slide 6&quot;/&gt;&lt;property id=&quot;20307&quot; value=&quot;320&quot;/&gt;&lt;/object&gt;&lt;object type=&quot;3&quot; unique_id=&quot;10876&quot;&gt;&lt;property id=&quot;20148&quot; value=&quot;5&quot;/&gt;&lt;property id=&quot;20300&quot; value=&quot;Slide 7&quot;/&gt;&lt;property id=&quot;20307&quot; value=&quot;321&quot;/&gt;&lt;/object&gt;&lt;object type=&quot;3&quot; unique_id=&quot;10877&quot;&gt;&lt;property id=&quot;20148&quot; value=&quot;5&quot;/&gt;&lt;property id=&quot;20300&quot; value=&quot;Slide 10&quot;/&gt;&lt;property id=&quot;20307&quot; value=&quot;324&quot;/&gt;&lt;/object&gt;&lt;object type=&quot;3&quot; unique_id=&quot;10878&quot;&gt;&lt;property id=&quot;20148&quot; value=&quot;5&quot;/&gt;&lt;property id=&quot;20300&quot; value=&quot;Slide 11&quot;/&gt;&lt;property id=&quot;20307&quot; value=&quot;325&quot;/&gt;&lt;/object&gt;&lt;/object&gt;&lt;object type=&quot;8&quot; unique_id=&quot;1012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35218</TotalTime>
  <Words>186</Words>
  <Application>Microsoft Macintosh PowerPoint</Application>
  <PresentationFormat>Letter Paper (8.5x11 in)</PresentationFormat>
  <Paragraphs>44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MS Reference Sans Serif</vt:lpstr>
      <vt:lpstr>Office Theme</vt:lpstr>
      <vt:lpstr>PowerPoint Presentation</vt:lpstr>
      <vt:lpstr>Comprehensive Programming and Outputs in Allen County For the Most Recent Complete Year</vt:lpstr>
      <vt:lpstr>PowerPoint Presentation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Mindy King</dc:creator>
  <cp:lastModifiedBy>King, Mindy Hightower</cp:lastModifiedBy>
  <cp:revision>393</cp:revision>
  <cp:lastPrinted>2018-10-25T20:53:16Z</cp:lastPrinted>
  <dcterms:created xsi:type="dcterms:W3CDTF">2014-10-17T05:07:04Z</dcterms:created>
  <dcterms:modified xsi:type="dcterms:W3CDTF">2022-06-13T17:07:26Z</dcterms:modified>
</cp:coreProperties>
</file>