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7" r:id="rId2"/>
    <p:sldId id="562" r:id="rId3"/>
    <p:sldId id="563" r:id="rId4"/>
    <p:sldId id="446" r:id="rId5"/>
  </p:sldIdLst>
  <p:sldSz cx="9144000" cy="6858000" type="letter"/>
  <p:notesSz cx="7010400" cy="92964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" userDrawn="1">
          <p15:clr>
            <a:srgbClr val="A4A3A4"/>
          </p15:clr>
        </p15:guide>
        <p15:guide id="3" orient="horz" pos="41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dy King" initials="M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5"/>
    <a:srgbClr val="005FAF"/>
    <a:srgbClr val="FFCD31"/>
    <a:srgbClr val="95B3D7"/>
    <a:srgbClr val="3D5492"/>
    <a:srgbClr val="3D5592"/>
    <a:srgbClr val="094D97"/>
    <a:srgbClr val="95B3D8"/>
    <a:srgbClr val="000000"/>
    <a:srgbClr val="00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6" autoAdjust="0"/>
    <p:restoredTop sz="92584" autoAdjust="0"/>
  </p:normalViewPr>
  <p:slideViewPr>
    <p:cSldViewPr snapToGrid="0" snapToObjects="1">
      <p:cViewPr varScale="1">
        <p:scale>
          <a:sx n="191" d="100"/>
          <a:sy n="191" d="100"/>
        </p:scale>
        <p:origin x="200" y="544"/>
      </p:cViewPr>
      <p:guideLst>
        <p:guide pos="312"/>
        <p:guide orient="horz" pos="41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CCAAF4FB-5604-624A-945E-E997E7639AB6}" type="datetimeFigureOut">
              <a:rPr lang="en-US" smtClean="0"/>
              <a:pPr/>
              <a:t>6/17/22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11F1AB0E-A89D-1E41-B89C-6072D8620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71A8D627-D8B6-E24D-B0B4-168029E94380}" type="datetimeFigureOut">
              <a:rPr lang="en-US" smtClean="0"/>
              <a:pPr/>
              <a:t>6/17/22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3" tIns="46586" rIns="93173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FE59E303-DBE3-664A-9BC2-AEEA21289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48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9E303-DBE3-664A-9BC2-AEEA21289B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3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5D13-0079-2F43-BBBA-90BEF1B6D83A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1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75E6-BD5E-EA4A-9CCD-66686C4D0150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1B27-8153-F248-BD3B-3787364318E0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9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 - Past Y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FE96-FA6B-D144-BD93-CB5F10533A8F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0224-B4B0-F140-B6E5-2053C2E82429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1pPr>
            <a:lvl2pPr marL="192877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5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3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382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5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3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12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E20E-90BF-E141-9134-7795A3FB3583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59D3-F6FD-9245-B1A0-88BE61C29999}" type="datetime1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0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7" indent="0">
              <a:buNone/>
              <a:defRPr sz="844" b="1"/>
            </a:lvl2pPr>
            <a:lvl3pPr marL="385753" indent="0">
              <a:buNone/>
              <a:defRPr sz="760" b="1"/>
            </a:lvl3pPr>
            <a:lvl4pPr marL="578630" indent="0">
              <a:buNone/>
              <a:defRPr sz="675" b="1"/>
            </a:lvl4pPr>
            <a:lvl5pPr marL="771506" indent="0">
              <a:buNone/>
              <a:defRPr sz="675" b="1"/>
            </a:lvl5pPr>
            <a:lvl6pPr marL="964382" indent="0">
              <a:buNone/>
              <a:defRPr sz="675" b="1"/>
            </a:lvl6pPr>
            <a:lvl7pPr marL="1157258" indent="0">
              <a:buNone/>
              <a:defRPr sz="675" b="1"/>
            </a:lvl7pPr>
            <a:lvl8pPr marL="1350135" indent="0">
              <a:buNone/>
              <a:defRPr sz="675" b="1"/>
            </a:lvl8pPr>
            <a:lvl9pPr marL="1543012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7" indent="0">
              <a:buNone/>
              <a:defRPr sz="844" b="1"/>
            </a:lvl2pPr>
            <a:lvl3pPr marL="385753" indent="0">
              <a:buNone/>
              <a:defRPr sz="760" b="1"/>
            </a:lvl3pPr>
            <a:lvl4pPr marL="578630" indent="0">
              <a:buNone/>
              <a:defRPr sz="675" b="1"/>
            </a:lvl4pPr>
            <a:lvl5pPr marL="771506" indent="0">
              <a:buNone/>
              <a:defRPr sz="675" b="1"/>
            </a:lvl5pPr>
            <a:lvl6pPr marL="964382" indent="0">
              <a:buNone/>
              <a:defRPr sz="675" b="1"/>
            </a:lvl6pPr>
            <a:lvl7pPr marL="1157258" indent="0">
              <a:buNone/>
              <a:defRPr sz="675" b="1"/>
            </a:lvl7pPr>
            <a:lvl8pPr marL="1350135" indent="0">
              <a:buNone/>
              <a:defRPr sz="675" b="1"/>
            </a:lvl8pPr>
            <a:lvl9pPr marL="1543012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8D75-F224-B84D-93A3-EFBA176174E1}" type="datetime1">
              <a:rPr lang="en-US" smtClean="0"/>
              <a:t>6/17/22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BF02-6D51-CF4A-809A-4D8F59CC962E}" type="datetime1">
              <a:rPr lang="en-US" smtClean="0"/>
              <a:t>6/17/22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2EF7-C15E-7340-AA5F-2D1B17B8300E}" type="datetime1">
              <a:rPr lang="en-US" smtClean="0"/>
              <a:t>6/17/22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1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591"/>
            </a:lvl1pPr>
            <a:lvl2pPr marL="192877" indent="0">
              <a:buNone/>
              <a:defRPr sz="506"/>
            </a:lvl2pPr>
            <a:lvl3pPr marL="385753" indent="0">
              <a:buNone/>
              <a:defRPr sz="422"/>
            </a:lvl3pPr>
            <a:lvl4pPr marL="578630" indent="0">
              <a:buNone/>
              <a:defRPr sz="380"/>
            </a:lvl4pPr>
            <a:lvl5pPr marL="771506" indent="0">
              <a:buNone/>
              <a:defRPr sz="380"/>
            </a:lvl5pPr>
            <a:lvl6pPr marL="964382" indent="0">
              <a:buNone/>
              <a:defRPr sz="380"/>
            </a:lvl6pPr>
            <a:lvl7pPr marL="1157258" indent="0">
              <a:buNone/>
              <a:defRPr sz="380"/>
            </a:lvl7pPr>
            <a:lvl8pPr marL="1350135" indent="0">
              <a:buNone/>
              <a:defRPr sz="380"/>
            </a:lvl8pPr>
            <a:lvl9pPr marL="1543012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4641-2235-8A43-B76C-D0BD2D42F194}" type="datetime1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350"/>
            </a:lvl1pPr>
            <a:lvl2pPr marL="192877" indent="0">
              <a:buNone/>
              <a:defRPr sz="1181"/>
            </a:lvl2pPr>
            <a:lvl3pPr marL="385753" indent="0">
              <a:buNone/>
              <a:defRPr sz="1013"/>
            </a:lvl3pPr>
            <a:lvl4pPr marL="578630" indent="0">
              <a:buNone/>
              <a:defRPr sz="844"/>
            </a:lvl4pPr>
            <a:lvl5pPr marL="771506" indent="0">
              <a:buNone/>
              <a:defRPr sz="844"/>
            </a:lvl5pPr>
            <a:lvl6pPr marL="964382" indent="0">
              <a:buNone/>
              <a:defRPr sz="844"/>
            </a:lvl6pPr>
            <a:lvl7pPr marL="1157258" indent="0">
              <a:buNone/>
              <a:defRPr sz="844"/>
            </a:lvl7pPr>
            <a:lvl8pPr marL="1350135" indent="0">
              <a:buNone/>
              <a:defRPr sz="844"/>
            </a:lvl8pPr>
            <a:lvl9pPr marL="1543012" indent="0">
              <a:buNone/>
              <a:defRPr sz="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591"/>
            </a:lvl1pPr>
            <a:lvl2pPr marL="192877" indent="0">
              <a:buNone/>
              <a:defRPr sz="506"/>
            </a:lvl2pPr>
            <a:lvl3pPr marL="385753" indent="0">
              <a:buNone/>
              <a:defRPr sz="422"/>
            </a:lvl3pPr>
            <a:lvl4pPr marL="578630" indent="0">
              <a:buNone/>
              <a:defRPr sz="380"/>
            </a:lvl4pPr>
            <a:lvl5pPr marL="771506" indent="0">
              <a:buNone/>
              <a:defRPr sz="380"/>
            </a:lvl5pPr>
            <a:lvl6pPr marL="964382" indent="0">
              <a:buNone/>
              <a:defRPr sz="380"/>
            </a:lvl6pPr>
            <a:lvl7pPr marL="1157258" indent="0">
              <a:buNone/>
              <a:defRPr sz="380"/>
            </a:lvl7pPr>
            <a:lvl8pPr marL="1350135" indent="0">
              <a:buNone/>
              <a:defRPr sz="380"/>
            </a:lvl8pPr>
            <a:lvl9pPr marL="1543012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2127-1B02-2F4F-B4A7-159D8E87B779}" type="datetime1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Not for External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0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FBBD-442D-5144-AA0D-A1B642FC589D}" type="datetime1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Not for External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DDB8-DA96-8845-B0CC-D8485A43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hf hdr="0"/>
  <p:txStyles>
    <p:titleStyle>
      <a:lvl1pPr algn="ctr" defTabSz="192877" rtl="0" eaLnBrk="1" latinLnBrk="0" hangingPunct="1"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657" indent="-144657" algn="l" defTabSz="192877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13424" indent="-120548" algn="l" defTabSz="192877" rtl="0" eaLnBrk="1" latinLnBrk="0" hangingPunct="1">
        <a:spcBef>
          <a:spcPct val="20000"/>
        </a:spcBef>
        <a:buFont typeface="Arial"/>
        <a:buChar char="–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482191" indent="-96439" algn="l" defTabSz="192877" rtl="0" eaLnBrk="1" latinLnBrk="0" hangingPunct="1">
        <a:spcBef>
          <a:spcPct val="20000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675068" indent="-96439" algn="l" defTabSz="192877" rtl="0" eaLnBrk="1" latinLnBrk="0" hangingPunct="1">
        <a:spcBef>
          <a:spcPct val="20000"/>
        </a:spcBef>
        <a:buFont typeface="Arial"/>
        <a:buChar char="–"/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67944" indent="-96439" algn="l" defTabSz="192877" rtl="0" eaLnBrk="1" latinLnBrk="0" hangingPunct="1">
        <a:spcBef>
          <a:spcPct val="20000"/>
        </a:spcBef>
        <a:buFont typeface="Arial"/>
        <a:buChar char="»"/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60820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697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574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50" indent="-96439" algn="l" defTabSz="192877" rtl="0" eaLnBrk="1" latinLnBrk="0" hangingPunct="1">
        <a:spcBef>
          <a:spcPct val="20000"/>
        </a:spcBef>
        <a:buFont typeface="Arial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77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53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30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06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382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58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35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12" algn="l" defTabSz="192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4220666"/>
            <a:ext cx="9143999" cy="0"/>
          </a:xfrm>
          <a:prstGeom prst="line">
            <a:avLst/>
          </a:prstGeom>
          <a:ln w="76200">
            <a:solidFill>
              <a:srgbClr val="005F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" y="4336633"/>
            <a:ext cx="9143999" cy="247255"/>
          </a:xfrm>
          <a:prstGeom prst="rect">
            <a:avLst/>
          </a:prstGeom>
          <a:solidFill>
            <a:srgbClr val="003C75"/>
          </a:solidFill>
          <a:ln>
            <a:solidFill>
              <a:srgbClr val="094D9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-122406" y="6490645"/>
            <a:ext cx="35973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© </a:t>
            </a:r>
            <a:r>
              <a:rPr lang="en-US" sz="900" dirty="0" err="1"/>
              <a:t>Foellinger</a:t>
            </a:r>
            <a:r>
              <a:rPr lang="en-US" sz="900" dirty="0"/>
              <a:t> Foundation, Inc. All rights reserved.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D2A26-BD42-E549-BA37-9ED5186E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9CF3DC2A-3AFC-BA71-E099-C6BC688EF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018" y="4699854"/>
            <a:ext cx="5147050" cy="177287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32E5D9C-7ACE-21C4-69E3-DF17D2DDA788}"/>
              </a:ext>
            </a:extLst>
          </p:cNvPr>
          <p:cNvSpPr txBox="1">
            <a:spLocks/>
          </p:cNvSpPr>
          <p:nvPr/>
        </p:nvSpPr>
        <p:spPr>
          <a:xfrm>
            <a:off x="1" y="1528491"/>
            <a:ext cx="9144000" cy="11025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350"/>
              </a:spcAft>
            </a:pPr>
            <a:r>
              <a:rPr lang="en-US" sz="3600" b="1" dirty="0">
                <a:latin typeface="MS Reference Sans Serif" panose="020B0604030504040204" pitchFamily="34" charset="0"/>
              </a:rPr>
              <a:t>Evaluation Report for:</a:t>
            </a:r>
            <a:br>
              <a:rPr lang="en-US" sz="3600" dirty="0">
                <a:latin typeface="MS Reference Sans Serif" panose="020B0604030504040204" pitchFamily="34" charset="0"/>
              </a:rPr>
            </a:b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[Organization Name]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4EA60D4-559B-9FDE-71DF-0752FE9E9B81}"/>
              </a:ext>
            </a:extLst>
          </p:cNvPr>
          <p:cNvSpPr txBox="1">
            <a:spLocks/>
          </p:cNvSpPr>
          <p:nvPr/>
        </p:nvSpPr>
        <p:spPr>
          <a:xfrm>
            <a:off x="0" y="2874973"/>
            <a:ext cx="9144000" cy="105264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algn="ctr" defTabSz="342900">
              <a:defRPr/>
            </a:pPr>
            <a:r>
              <a:rPr lang="en-US" sz="2100" b="1">
                <a:latin typeface="MS Reference Sans Serif" panose="020B0604030504040204" pitchFamily="34" charset="0"/>
              </a:rPr>
              <a:t>[20XX] </a:t>
            </a:r>
            <a:r>
              <a:rPr lang="en-US" sz="2100" b="1" dirty="0">
                <a:latin typeface="MS Reference Sans Serif" panose="020B0604030504040204" pitchFamily="34" charset="0"/>
              </a:rPr>
              <a:t>Reporting Period</a:t>
            </a:r>
          </a:p>
          <a:p>
            <a:pPr algn="ctr" defTabSz="342900">
              <a:defRPr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Completed by: [Name]</a:t>
            </a:r>
          </a:p>
          <a:p>
            <a:pPr algn="ctr" defTabSz="342900">
              <a:defRPr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MS Reference Sans Serif" panose="020B0604030504040204" pitchFamily="34" charset="0"/>
              </a:rPr>
              <a:t>Date Completed: [Month/Year]</a:t>
            </a:r>
          </a:p>
          <a:p>
            <a:pPr algn="ctr" defTabSz="342900">
              <a:defRPr/>
            </a:pPr>
            <a:endParaRPr lang="en-US" sz="2100" b="1" dirty="0"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4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45202D19-066E-2144-BC26-C7C920ABE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3" y="44639"/>
            <a:ext cx="9060376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b="1" dirty="0">
                <a:solidFill>
                  <a:srgbClr val="003C75"/>
                </a:solidFill>
                <a:latin typeface="MS Reference Sans Serif" panose="020B0604030504040204" pitchFamily="34" charset="0"/>
              </a:rPr>
              <a:t>Comprehensive Programming and Outputs in Allen County</a:t>
            </a:r>
            <a:br>
              <a:rPr lang="en-US" sz="2800" b="1" dirty="0">
                <a:solidFill>
                  <a:srgbClr val="003C75"/>
                </a:solidFill>
                <a:latin typeface="MS Reference Sans Serif" panose="020B0604030504040204" pitchFamily="34" charset="0"/>
              </a:rPr>
            </a:br>
            <a:r>
              <a:rPr lang="en-US" sz="2000" b="1" dirty="0">
                <a:solidFill>
                  <a:srgbClr val="005FAF"/>
                </a:solidFill>
                <a:latin typeface="MS Reference Sans Serif" panose="020B0604030504040204" pitchFamily="34" charset="0"/>
              </a:rPr>
              <a:t>For the Current Reporting Period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6EAC7A-6FE8-2547-AFF4-B3F938279A0B}"/>
              </a:ext>
            </a:extLst>
          </p:cNvPr>
          <p:cNvGrpSpPr/>
          <p:nvPr/>
        </p:nvGrpSpPr>
        <p:grpSpPr>
          <a:xfrm>
            <a:off x="121945" y="1552625"/>
            <a:ext cx="8952914" cy="821681"/>
            <a:chOff x="86497" y="512390"/>
            <a:chExt cx="8952914" cy="821681"/>
          </a:xfrm>
        </p:grpSpPr>
        <p:sp>
          <p:nvSpPr>
            <p:cNvPr id="21" name="Left-Right Arrow 20">
              <a:extLst>
                <a:ext uri="{FF2B5EF4-FFF2-40B4-BE49-F238E27FC236}">
                  <a16:creationId xmlns:a16="http://schemas.microsoft.com/office/drawing/2014/main" id="{A7F55EDE-2478-0C4E-94DA-3E47304A32F2}"/>
                </a:ext>
              </a:extLst>
            </p:cNvPr>
            <p:cNvSpPr/>
            <p:nvPr/>
          </p:nvSpPr>
          <p:spPr>
            <a:xfrm>
              <a:off x="86497" y="512390"/>
              <a:ext cx="8919449" cy="821681"/>
            </a:xfrm>
            <a:prstGeom prst="leftRightArrow">
              <a:avLst>
                <a:gd name="adj1" fmla="val 50000"/>
                <a:gd name="adj2" fmla="val 66043"/>
              </a:avLst>
            </a:prstGeom>
            <a:solidFill>
              <a:srgbClr val="ABC4D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8F2CDAB-8733-C441-830A-4C1123CBE970}"/>
                </a:ext>
              </a:extLst>
            </p:cNvPr>
            <p:cNvSpPr txBox="1"/>
            <p:nvPr/>
          </p:nvSpPr>
          <p:spPr>
            <a:xfrm>
              <a:off x="5141813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Stable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EFE0126-9D08-1D48-95B1-97FBEC36D0E0}"/>
                </a:ext>
              </a:extLst>
            </p:cNvPr>
            <p:cNvSpPr txBox="1"/>
            <p:nvPr/>
          </p:nvSpPr>
          <p:spPr>
            <a:xfrm>
              <a:off x="3657600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Safe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20631C-A36C-9D4B-886E-034A521E5045}"/>
                </a:ext>
              </a:extLst>
            </p:cNvPr>
            <p:cNvSpPr txBox="1"/>
            <p:nvPr/>
          </p:nvSpPr>
          <p:spPr>
            <a:xfrm>
              <a:off x="6806075" y="836947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Thriving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2A2E4EF-A208-A54E-B07F-54CFB19ACC8F}"/>
                </a:ext>
              </a:extLst>
            </p:cNvPr>
            <p:cNvSpPr txBox="1"/>
            <p:nvPr/>
          </p:nvSpPr>
          <p:spPr>
            <a:xfrm>
              <a:off x="2331720" y="840634"/>
              <a:ext cx="1280160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At-Risk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130BD2-39E5-9B4E-8027-28E896721EE7}"/>
                </a:ext>
              </a:extLst>
            </p:cNvPr>
            <p:cNvSpPr txBox="1"/>
            <p:nvPr/>
          </p:nvSpPr>
          <p:spPr>
            <a:xfrm>
              <a:off x="1002030" y="838407"/>
              <a:ext cx="1283501" cy="184666"/>
            </a:xfrm>
            <a:prstGeom prst="rect">
              <a:avLst/>
            </a:prstGeom>
            <a:solidFill>
              <a:srgbClr val="003C75"/>
            </a:solidFill>
            <a:scene3d>
              <a:camera prst="orthographicFront"/>
              <a:lightRig rig="threePt" dir="t"/>
            </a:scene3d>
            <a:sp3d prstMaterial="metal"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In-Crisis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2FFE97-0F30-FD47-A588-B627FEFBE5BE}"/>
                </a:ext>
              </a:extLst>
            </p:cNvPr>
            <p:cNvSpPr txBox="1"/>
            <p:nvPr/>
          </p:nvSpPr>
          <p:spPr>
            <a:xfrm>
              <a:off x="141761" y="791635"/>
              <a:ext cx="9376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30" b="1" dirty="0"/>
                <a:t>Dependence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615EB2-457D-6845-8B6C-EC98A161BF4E}"/>
                </a:ext>
              </a:extLst>
            </p:cNvPr>
            <p:cNvSpPr txBox="1"/>
            <p:nvPr/>
          </p:nvSpPr>
          <p:spPr>
            <a:xfrm>
              <a:off x="8001374" y="791635"/>
              <a:ext cx="10380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30" b="1" dirty="0"/>
                <a:t>Independence</a:t>
              </a:r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981C0B0-8AA8-C544-925A-51E0ABC3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6299" y="6371725"/>
            <a:ext cx="8270740" cy="486275"/>
          </a:xfrm>
        </p:spPr>
        <p:txBody>
          <a:bodyPr/>
          <a:lstStyle/>
          <a:p>
            <a:pPr algn="l">
              <a:tabLst>
                <a:tab pos="8059738" algn="r"/>
              </a:tabLst>
            </a:pPr>
            <a:r>
              <a:rPr lang="en-US" dirty="0">
                <a:solidFill>
                  <a:schemeClr val="tx1"/>
                </a:solidFill>
              </a:rPr>
              <a:t>© Foellinger Foundation, Inc. All rights reserved.  	</a:t>
            </a:r>
            <a:fld id="{0E657DE6-1339-48B7-8470-DEF82D8CBDE4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28F2C8-0B01-E849-4C94-6C1779D45142}"/>
              </a:ext>
            </a:extLst>
          </p:cNvPr>
          <p:cNvSpPr txBox="1"/>
          <p:nvPr/>
        </p:nvSpPr>
        <p:spPr>
          <a:xfrm>
            <a:off x="2218063" y="961767"/>
            <a:ext cx="459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S Reference Sans Serif" panose="020B0604030504040204" pitchFamily="34" charset="0"/>
              </a:rPr>
              <a:t>[Organization Name]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S Reference Sans Serif" panose="020B0604030504040204" pitchFamily="34" charset="0"/>
              </a:rPr>
              <a:t>[Organization Mission Statement]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D43535-EC1B-4AA9-7CE7-2EFF97A0BE52}"/>
              </a:ext>
            </a:extLst>
          </p:cNvPr>
          <p:cNvSpPr txBox="1"/>
          <p:nvPr/>
        </p:nvSpPr>
        <p:spPr>
          <a:xfrm>
            <a:off x="1037478" y="2421078"/>
            <a:ext cx="3935731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00EEFA-276E-E1FA-3DB6-96E85F22F963}"/>
              </a:ext>
            </a:extLst>
          </p:cNvPr>
          <p:cNvSpPr txBox="1"/>
          <p:nvPr/>
        </p:nvSpPr>
        <p:spPr>
          <a:xfrm>
            <a:off x="1037477" y="3206572"/>
            <a:ext cx="3935731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56BC86-1757-6D60-5ACF-8FF3E7D8A6C4}"/>
              </a:ext>
            </a:extLst>
          </p:cNvPr>
          <p:cNvSpPr txBox="1"/>
          <p:nvPr/>
        </p:nvSpPr>
        <p:spPr>
          <a:xfrm>
            <a:off x="1037476" y="4041962"/>
            <a:ext cx="3935731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6FB90A-2F42-4EBD-723C-E83BF5B5B28B}"/>
              </a:ext>
            </a:extLst>
          </p:cNvPr>
          <p:cNvSpPr txBox="1"/>
          <p:nvPr/>
        </p:nvSpPr>
        <p:spPr>
          <a:xfrm>
            <a:off x="1037475" y="4877352"/>
            <a:ext cx="3935731" cy="6591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 defTabSz="685800">
              <a:spcAft>
                <a:spcPts val="450"/>
              </a:spcAft>
              <a:defRPr/>
            </a:pPr>
            <a:r>
              <a:rPr lang="en-US" sz="1050" b="1" dirty="0"/>
              <a:t>Program / Time Period Reported for Outputs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 </a:t>
            </a:r>
          </a:p>
          <a:p>
            <a:pPr marL="214313" indent="-214313" defTabSz="685800"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900" b="1" dirty="0"/>
              <a:t>OUTPUT</a:t>
            </a:r>
            <a:r>
              <a:rPr lang="en-US" sz="9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598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3B6BFE-4FDE-5C4D-8883-C62D85B27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12174"/>
              </p:ext>
            </p:extLst>
          </p:nvPr>
        </p:nvGraphicFramePr>
        <p:xfrm>
          <a:off x="416059" y="2073463"/>
          <a:ext cx="4089034" cy="37140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7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Long-Term Outcome:</a:t>
                      </a:r>
                      <a:endParaRPr lang="en-US" sz="1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Short-Term Outcome: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Indicator: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this indicator be measured next year?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YES/NO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77838"/>
                  </a:ext>
                </a:extLst>
              </a:tr>
              <a:tr h="59511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0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Annual Target</a:t>
                      </a:r>
                    </a:p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(percent)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(percent &amp; numbers)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Data Collection</a:t>
                      </a:r>
                      <a:r>
                        <a:rPr lang="en-US" sz="1000" b="0" baseline="0" dirty="0">
                          <a:solidFill>
                            <a:schemeClr val="bg1"/>
                          </a:solidFill>
                        </a:rPr>
                        <a:t> Tool/Method</a:t>
                      </a:r>
                      <a:endParaRPr lang="en-US" sz="10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22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/>
                        <a:t>CURRENT REPORTING PERIOD</a:t>
                      </a:r>
                      <a:endParaRPr lang="en-US" sz="900" b="0" i="0" dirty="0"/>
                    </a:p>
                    <a:p>
                      <a:pPr algn="ctr"/>
                      <a:endParaRPr lang="en-US" sz="1000" b="0" i="0" dirty="0"/>
                    </a:p>
                    <a:p>
                      <a:pPr algn="ctr"/>
                      <a:r>
                        <a:rPr lang="en-US" sz="1000" b="0" i="0" dirty="0"/>
                        <a:t>XXXX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2533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/>
                        <a:t>PREVIOUS REPORTING PERIOD</a:t>
                      </a:r>
                    </a:p>
                    <a:p>
                      <a:pPr algn="ctr"/>
                      <a:endParaRPr lang="en-US" sz="1000" b="0" i="0" dirty="0"/>
                    </a:p>
                    <a:p>
                      <a:pPr algn="ctr"/>
                      <a:r>
                        <a:rPr lang="en-US" sz="1000" b="0" i="0" dirty="0"/>
                        <a:t>XXXX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F36020-D459-2E4A-B57E-D23E9CBB3464}"/>
              </a:ext>
            </a:extLst>
          </p:cNvPr>
          <p:cNvGraphicFramePr>
            <a:graphicFrameLocks noGrp="1"/>
          </p:cNvGraphicFramePr>
          <p:nvPr/>
        </p:nvGraphicFramePr>
        <p:xfrm>
          <a:off x="404888" y="1177465"/>
          <a:ext cx="8417100" cy="64457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41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289"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Organization Name: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89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Program Name: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61640"/>
                  </a:ext>
                </a:extLst>
              </a:tr>
            </a:tbl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981C0B0-8AA8-C544-925A-51E0ABC3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6059" y="6418800"/>
            <a:ext cx="8405929" cy="365125"/>
          </a:xfrm>
        </p:spPr>
        <p:txBody>
          <a:bodyPr/>
          <a:lstStyle/>
          <a:p>
            <a:pPr algn="l">
              <a:tabLst>
                <a:tab pos="8059738" algn="r"/>
              </a:tabLst>
            </a:pPr>
            <a:r>
              <a:rPr lang="en-US" dirty="0">
                <a:solidFill>
                  <a:schemeClr val="tx1"/>
                </a:solidFill>
              </a:rPr>
              <a:t>© Foellinger Foundation, Inc. All rights reserved.  	</a:t>
            </a:r>
            <a:fld id="{73A1749A-915B-49B5-A23D-17812782448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B775FC1-7DDE-134F-8D06-6D75D9923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49883"/>
              </p:ext>
            </p:extLst>
          </p:nvPr>
        </p:nvGraphicFramePr>
        <p:xfrm>
          <a:off x="4732954" y="2073463"/>
          <a:ext cx="4089034" cy="37140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7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Long-Term Outcome:</a:t>
                      </a:r>
                      <a:endParaRPr lang="en-US" sz="10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Short-Term Outcome: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chemeClr val="tx1"/>
                          </a:solidFill>
                        </a:rPr>
                        <a:t>Indicator: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89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this indicator be measured next year?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YES/NO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77838"/>
                  </a:ext>
                </a:extLst>
              </a:tr>
              <a:tr h="59511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0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Annual Target</a:t>
                      </a:r>
                    </a:p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(percent)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(percent &amp; numbers)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Data Collection</a:t>
                      </a:r>
                      <a:r>
                        <a:rPr lang="en-US" sz="1000" b="0" baseline="0" dirty="0">
                          <a:solidFill>
                            <a:schemeClr val="bg1"/>
                          </a:solidFill>
                        </a:rPr>
                        <a:t> Tool/Method</a:t>
                      </a:r>
                      <a:endParaRPr lang="en-US" sz="10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22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/>
                        <a:t>CURRENT REPORTING PERIOD</a:t>
                      </a:r>
                      <a:endParaRPr lang="en-US" sz="900" b="0" i="0" dirty="0"/>
                    </a:p>
                    <a:p>
                      <a:pPr algn="ctr"/>
                      <a:endParaRPr lang="en-US" sz="1000" b="0" i="0" dirty="0"/>
                    </a:p>
                    <a:p>
                      <a:pPr algn="ctr"/>
                      <a:r>
                        <a:rPr lang="en-US" sz="1000" b="0" i="0" dirty="0"/>
                        <a:t>XXXX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2533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/>
                        <a:t>PREVIOUS REPORTING PERIOD</a:t>
                      </a:r>
                    </a:p>
                    <a:p>
                      <a:pPr algn="ctr"/>
                      <a:endParaRPr lang="en-US" sz="1000" b="0" i="0" dirty="0"/>
                    </a:p>
                    <a:p>
                      <a:pPr algn="ctr"/>
                      <a:r>
                        <a:rPr lang="en-US" sz="1000" b="0" i="0" dirty="0"/>
                        <a:t>XXXX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B606753-22A4-914E-81F1-BEF5A1EE01B3}"/>
              </a:ext>
            </a:extLst>
          </p:cNvPr>
          <p:cNvSpPr txBox="1"/>
          <p:nvPr/>
        </p:nvSpPr>
        <p:spPr>
          <a:xfrm>
            <a:off x="0" y="27971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none" dirty="0">
                <a:solidFill>
                  <a:srgbClr val="003C75"/>
                </a:solidFill>
                <a:latin typeface="MS Reference Sans Serif" panose="020B0604030504040204" pitchFamily="34" charset="0"/>
              </a:rPr>
              <a:t>Outcome Measurement Results for Selected Programs in Allen County</a:t>
            </a:r>
            <a:br>
              <a:rPr lang="en-US" b="1" cap="none" dirty="0">
                <a:solidFill>
                  <a:srgbClr val="003C75"/>
                </a:solidFill>
                <a:latin typeface="MS Reference Sans Serif" panose="020B0604030504040204" pitchFamily="34" charset="0"/>
              </a:rPr>
            </a:br>
            <a:r>
              <a:rPr lang="en-US" sz="1600" b="1" u="none" cap="none" dirty="0">
                <a:solidFill>
                  <a:srgbClr val="0158A2"/>
                </a:solidFill>
                <a:latin typeface="MS Reference Sans Serif" panose="020B0604030504040204" pitchFamily="34" charset="0"/>
              </a:rPr>
              <a:t>For the Current Reporting Period</a:t>
            </a:r>
            <a:endParaRPr lang="en-US" sz="1600" u="none" dirty="0">
              <a:solidFill>
                <a:srgbClr val="0158A2"/>
              </a:solidFill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5E51DB-3E4A-314A-B6C2-01CAA2AEC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93515"/>
              </p:ext>
            </p:extLst>
          </p:nvPr>
        </p:nvGraphicFramePr>
        <p:xfrm>
          <a:off x="365760" y="1112163"/>
          <a:ext cx="8478981" cy="46444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99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3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580">
                <a:tc gridSpan="7"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Organization Name: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80">
                <a:tc gridSpan="7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Program Name: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20189"/>
                  </a:ext>
                </a:extLst>
              </a:tr>
              <a:tr h="383580">
                <a:tc gridSpan="7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Upcoming Reporting Period:</a:t>
                      </a:r>
                      <a:endParaRPr lang="en-US" sz="1200" b="1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0574"/>
                  </a:ext>
                </a:extLst>
              </a:tr>
              <a:tr h="2342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Long-Term Outcome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bg1"/>
                          </a:solidFill>
                        </a:rPr>
                        <a:t>Short-Term Outcome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Annual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Target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Data Collection</a:t>
                      </a:r>
                      <a:endParaRPr lang="en-US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i="0" dirty="0"/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Method/Tool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bg1"/>
                          </a:solidFill>
                        </a:rPr>
                        <a:t>Methods, Source, Background, Notes</a:t>
                      </a: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Timeline</a:t>
                      </a:r>
                      <a:endParaRPr lang="en-US" sz="1200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0" dirty="0">
                        <a:effectLst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Book Antiqu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15734"/>
                  </a:ext>
                </a:extLst>
              </a:tr>
              <a:tr h="933788"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dirty="0"/>
                    </a:p>
                  </a:txBody>
                  <a:tcPr marL="68580" marR="68580" marT="25718" marB="25718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29858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1C0B0-8AA8-C544-925A-51E0ABC3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5760" y="6356354"/>
            <a:ext cx="8321040" cy="365125"/>
          </a:xfrm>
        </p:spPr>
        <p:txBody>
          <a:bodyPr/>
          <a:lstStyle/>
          <a:p>
            <a:pPr algn="l">
              <a:tabLst>
                <a:tab pos="8059738" algn="r"/>
              </a:tabLst>
            </a:pPr>
            <a:r>
              <a:rPr lang="en-US" dirty="0">
                <a:solidFill>
                  <a:schemeClr val="tx1"/>
                </a:solidFill>
              </a:rPr>
              <a:t>© Foellinger Foundation, Inc. All rights reserved.  	</a:t>
            </a:r>
            <a:fld id="{393FFC21-08BA-481C-AA72-AD3FE5072798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288F15-D1B2-F14E-8AD3-6EE2EF580673}"/>
              </a:ext>
            </a:extLst>
          </p:cNvPr>
          <p:cNvSpPr/>
          <p:nvPr/>
        </p:nvSpPr>
        <p:spPr>
          <a:xfrm>
            <a:off x="365760" y="335303"/>
            <a:ext cx="8478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003C75"/>
                </a:solidFill>
              </a:rPr>
              <a:t>New Outcome Indicators (OPTIONAL) </a:t>
            </a:r>
            <a:br>
              <a:rPr lang="en-US" sz="2400" b="1" dirty="0">
                <a:solidFill>
                  <a:srgbClr val="003C75"/>
                </a:solidFill>
              </a:rPr>
            </a:br>
            <a:r>
              <a:rPr lang="en-US" sz="1600" dirty="0">
                <a:solidFill>
                  <a:srgbClr val="005FAF"/>
                </a:solidFill>
              </a:rPr>
              <a:t>For the Upcoming Reporting Period</a:t>
            </a:r>
          </a:p>
        </p:txBody>
      </p:sp>
    </p:spTree>
    <p:extLst>
      <p:ext uri="{BB962C8B-B14F-4D97-AF65-F5344CB8AC3E}">
        <p14:creationId xmlns:p14="http://schemas.microsoft.com/office/powerpoint/2010/main" val="13701750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Organizational Effectiveness: A Closer Look at Evidence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 - &amp;quot;Opening Activity&amp;quot;&quot;/&gt;&lt;property id=&quot;20307&quot; value=&quot;286&quot;/&gt;&lt;/object&gt;&lt;object type=&quot;3&quot; unique_id=&quot;10034&quot;&gt;&lt;property id=&quot;20148&quot; value=&quot;5&quot;/&gt;&lt;property id=&quot;20300&quot; value=&quot;Slide 12 - &amp;quot;Organizational Effectiveness Capacity-Building Planning&amp;quot;&quot;/&gt;&lt;property id=&quot;20307&quot; value=&quot;287&quot;/&gt;&lt;/object&gt;&lt;object type=&quot;3&quot; unique_id=&quot;10035&quot;&gt;&lt;property id=&quot;20148&quot; value=&quot;5&quot;/&gt;&lt;property id=&quot;20300&quot; value=&quot;Slide 13&quot;/&gt;&lt;property id=&quot;20307&quot; value=&quot;288&quot;/&gt;&lt;/object&gt;&lt;object type=&quot;3&quot; unique_id=&quot;10036&quot;&gt;&lt;property id=&quot;20148&quot; value=&quot;5&quot;/&gt;&lt;property id=&quot;20300&quot; value=&quot;Slide 14&quot;/&gt;&lt;property id=&quot;20307&quot; value=&quot;289&quot;/&gt;&lt;/object&gt;&lt;object type=&quot;3&quot; unique_id=&quot;10037&quot;&gt;&lt;property id=&quot;20148&quot; value=&quot;5&quot;/&gt;&lt;property id=&quot;20300&quot; value=&quot;Slide 15&quot;/&gt;&lt;property id=&quot;20307&quot; value=&quot;290&quot;/&gt;&lt;/object&gt;&lt;object type=&quot;3&quot; unique_id=&quot;10038&quot;&gt;&lt;property id=&quot;20148&quot; value=&quot;5&quot;/&gt;&lt;property id=&quot;20300&quot; value=&quot;Slide 16&quot;/&gt;&lt;property id=&quot;20307&quot; value=&quot;318&quot;/&gt;&lt;/object&gt;&lt;object type=&quot;3&quot; unique_id=&quot;10050&quot;&gt;&lt;property id=&quot;20148&quot; value=&quot;5&quot;/&gt;&lt;property id=&quot;20300&quot; value=&quot;Slide 5&quot;/&gt;&lt;property id=&quot;20307&quot; value=&quot;319&quot;/&gt;&lt;/object&gt;&lt;object type=&quot;3&quot; unique_id=&quot;10058&quot;&gt;&lt;property id=&quot;20148&quot; value=&quot;5&quot;/&gt;&lt;property id=&quot;20300&quot; value=&quot;Slide 8 - &amp;quot;Framework for Capacity Building&amp;quot;&quot;/&gt;&lt;property id=&quot;20307&quot; value=&quot;322&quot;/&gt;&lt;/object&gt;&lt;object type=&quot;3&quot; unique_id=&quot;10061&quot;&gt;&lt;property id=&quot;20148&quot; value=&quot;5&quot;/&gt;&lt;property id=&quot;20300&quot; value=&quot;Slide 9&quot;/&gt;&lt;property id=&quot;20307&quot; value=&quot;323&quot;/&gt;&lt;/object&gt;&lt;object type=&quot;3&quot; unique_id=&quot;10875&quot;&gt;&lt;property id=&quot;20148&quot; value=&quot;5&quot;/&gt;&lt;property id=&quot;20300&quot; value=&quot;Slide 6&quot;/&gt;&lt;property id=&quot;20307&quot; value=&quot;320&quot;/&gt;&lt;/object&gt;&lt;object type=&quot;3&quot; unique_id=&quot;10876&quot;&gt;&lt;property id=&quot;20148&quot; value=&quot;5&quot;/&gt;&lt;property id=&quot;20300&quot; value=&quot;Slide 7&quot;/&gt;&lt;property id=&quot;20307&quot; value=&quot;321&quot;/&gt;&lt;/object&gt;&lt;object type=&quot;3&quot; unique_id=&quot;10877&quot;&gt;&lt;property id=&quot;20148&quot; value=&quot;5&quot;/&gt;&lt;property id=&quot;20300&quot; value=&quot;Slide 10&quot;/&gt;&lt;property id=&quot;20307&quot; value=&quot;324&quot;/&gt;&lt;/object&gt;&lt;object type=&quot;3&quot; unique_id=&quot;10878&quot;&gt;&lt;property id=&quot;20148&quot; value=&quot;5&quot;/&gt;&lt;property id=&quot;20300&quot; value=&quot;Slide 11&quot;/&gt;&lt;property id=&quot;20307&quot; value=&quot;325&quot;/&gt;&lt;/object&gt;&lt;/object&gt;&lt;object type=&quot;8&quot; unique_id=&quot;101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39890</TotalTime>
  <Words>301</Words>
  <Application>Microsoft Macintosh PowerPoint</Application>
  <PresentationFormat>Letter Paper (8.5x11 in)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MS Reference Sans Serif</vt:lpstr>
      <vt:lpstr>Office Theme</vt:lpstr>
      <vt:lpstr>PowerPoint Presentation</vt:lpstr>
      <vt:lpstr>Comprehensive Programming and Outputs in Allen County For the Current Reporting Period</vt:lpstr>
      <vt:lpstr>PowerPoint Presentation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Mindy King</dc:creator>
  <cp:lastModifiedBy>King, Mindy Hightower</cp:lastModifiedBy>
  <cp:revision>400</cp:revision>
  <cp:lastPrinted>2018-10-25T20:53:16Z</cp:lastPrinted>
  <dcterms:created xsi:type="dcterms:W3CDTF">2014-10-17T05:07:04Z</dcterms:created>
  <dcterms:modified xsi:type="dcterms:W3CDTF">2022-06-17T12:10:17Z</dcterms:modified>
</cp:coreProperties>
</file>